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3" r:id="rId7"/>
    <p:sldId id="267" r:id="rId8"/>
    <p:sldId id="268" r:id="rId9"/>
    <p:sldId id="264" r:id="rId10"/>
    <p:sldId id="269" r:id="rId11"/>
    <p:sldId id="270" r:id="rId12"/>
    <p:sldId id="271" r:id="rId13"/>
    <p:sldId id="272" r:id="rId14"/>
    <p:sldId id="273" r:id="rId15"/>
    <p:sldId id="274" r:id="rId16"/>
    <p:sldId id="275" r:id="rId17"/>
    <p:sldId id="276" r:id="rId18"/>
    <p:sldId id="277" r:id="rId19"/>
    <p:sldId id="278" r:id="rId20"/>
    <p:sldId id="279" r:id="rId21"/>
    <p:sldId id="26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1/26/2021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1/26/2021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lstStyle/>
          <a:p>
            <a:pPr algn="ctr"/>
            <a:r>
              <a:rPr lang="en-US" sz="3200" dirty="0" smtClean="0"/>
              <a:t>Analysis Used Cars Dataset Using ML Models</a:t>
            </a:r>
            <a:endParaRPr lang="en-US" sz="3200" dirty="0"/>
          </a:p>
        </p:txBody>
      </p:sp>
      <p:sp>
        <p:nvSpPr>
          <p:cNvPr id="3" name="Subtitle 2"/>
          <p:cNvSpPr>
            <a:spLocks noGrp="1"/>
          </p:cNvSpPr>
          <p:nvPr>
            <p:ph type="subTitle" idx="1"/>
          </p:nvPr>
        </p:nvSpPr>
        <p:spPr/>
        <p:txBody>
          <a:bodyPr/>
          <a:lstStyle/>
          <a:p>
            <a:r>
              <a:rPr lang="en-US" dirty="0" smtClean="0"/>
              <a:t>By: Ambrish Choudhary</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04793998"/>
      </p:ext>
    </p:extLst>
  </p:cSld>
  <p:clrMapOvr>
    <a:masterClrMapping/>
  </p:clrMapOvr>
  <mc:AlternateContent xmlns:mc="http://schemas.openxmlformats.org/markup-compatibility/2006">
    <mc:Choice xmlns:p14="http://schemas.microsoft.com/office/powerpoint/2010/main" Requires="p14">
      <p:transition spd="slow" p14:dur="2000" advTm="7797"/>
    </mc:Choice>
    <mc:Fallback>
      <p:transition spd="slow" advTm="7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Cleanup and Data Pre Processing</a:t>
            </a:r>
            <a:endParaRPr lang="en-US" dirty="0"/>
          </a:p>
        </p:txBody>
      </p:sp>
      <p:sp>
        <p:nvSpPr>
          <p:cNvPr id="3" name="Content Placeholder 2"/>
          <p:cNvSpPr>
            <a:spLocks noGrp="1"/>
          </p:cNvSpPr>
          <p:nvPr>
            <p:ph idx="1"/>
          </p:nvPr>
        </p:nvSpPr>
        <p:spPr>
          <a:xfrm>
            <a:off x="540984" y="2005949"/>
            <a:ext cx="9874467" cy="310532"/>
          </a:xfrm>
        </p:spPr>
        <p:txBody>
          <a:bodyPr>
            <a:normAutofit fontScale="85000" lnSpcReduction="20000"/>
          </a:bodyPr>
          <a:lstStyle/>
          <a:p>
            <a:r>
              <a:rPr lang="en-US" dirty="0" smtClean="0"/>
              <a:t>Removed </a:t>
            </a:r>
            <a:r>
              <a:rPr lang="en-US" dirty="0" smtClean="0"/>
              <a:t>records having Null/Missing values. Also, removed </a:t>
            </a:r>
            <a:r>
              <a:rPr lang="en-US" dirty="0" smtClean="0"/>
              <a:t>duplicate records</a:t>
            </a:r>
          </a:p>
          <a:p>
            <a:endParaRPr lang="en-US" dirty="0"/>
          </a:p>
        </p:txBody>
      </p:sp>
      <p:pic>
        <p:nvPicPr>
          <p:cNvPr id="5" name="Picture 4"/>
          <p:cNvPicPr>
            <a:picLocks noChangeAspect="1"/>
          </p:cNvPicPr>
          <p:nvPr/>
        </p:nvPicPr>
        <p:blipFill>
          <a:blip r:embed="rId4"/>
          <a:stretch>
            <a:fillRect/>
          </a:stretch>
        </p:blipFill>
        <p:spPr>
          <a:xfrm>
            <a:off x="5617029" y="2464520"/>
            <a:ext cx="4998720" cy="4180114"/>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pic>
        <p:nvPicPr>
          <p:cNvPr id="7" name="Picture 6"/>
          <p:cNvPicPr>
            <a:picLocks noChangeAspect="1"/>
          </p:cNvPicPr>
          <p:nvPr/>
        </p:nvPicPr>
        <p:blipFill>
          <a:blip r:embed="rId6"/>
          <a:stretch>
            <a:fillRect/>
          </a:stretch>
        </p:blipFill>
        <p:spPr>
          <a:xfrm>
            <a:off x="540984" y="2447103"/>
            <a:ext cx="4830283" cy="4180114"/>
          </a:xfrm>
          <a:prstGeom prst="rect">
            <a:avLst/>
          </a:prstGeom>
        </p:spPr>
      </p:pic>
      <p:sp>
        <p:nvSpPr>
          <p:cNvPr id="8" name="TextBox 7"/>
          <p:cNvSpPr txBox="1"/>
          <p:nvPr/>
        </p:nvSpPr>
        <p:spPr>
          <a:xfrm>
            <a:off x="1254034" y="2978331"/>
            <a:ext cx="905692" cy="369332"/>
          </a:xfrm>
          <a:prstGeom prst="rect">
            <a:avLst/>
          </a:prstGeom>
          <a:noFill/>
        </p:spPr>
        <p:txBody>
          <a:bodyPr wrap="square" rtlCol="0">
            <a:spAutoFit/>
          </a:bodyPr>
          <a:lstStyle/>
          <a:p>
            <a:r>
              <a:rPr lang="en-US" dirty="0" smtClean="0"/>
              <a:t>Before</a:t>
            </a:r>
            <a:endParaRPr lang="en-US" dirty="0"/>
          </a:p>
        </p:txBody>
      </p:sp>
      <p:sp>
        <p:nvSpPr>
          <p:cNvPr id="9" name="TextBox 8"/>
          <p:cNvSpPr txBox="1"/>
          <p:nvPr/>
        </p:nvSpPr>
        <p:spPr>
          <a:xfrm>
            <a:off x="6084317" y="2997534"/>
            <a:ext cx="905692" cy="369332"/>
          </a:xfrm>
          <a:prstGeom prst="rect">
            <a:avLst/>
          </a:prstGeom>
          <a:noFill/>
        </p:spPr>
        <p:txBody>
          <a:bodyPr wrap="square" rtlCol="0">
            <a:spAutoFit/>
          </a:bodyPr>
          <a:lstStyle/>
          <a:p>
            <a:r>
              <a:rPr lang="en-US" dirty="0" smtClean="0"/>
              <a:t>After</a:t>
            </a:r>
            <a:endParaRPr lang="en-US" dirty="0"/>
          </a:p>
        </p:txBody>
      </p:sp>
    </p:spTree>
    <p:extLst>
      <p:ext uri="{BB962C8B-B14F-4D97-AF65-F5344CB8AC3E}">
        <p14:creationId xmlns:p14="http://schemas.microsoft.com/office/powerpoint/2010/main" val="1633934754"/>
      </p:ext>
    </p:extLst>
  </p:cSld>
  <p:clrMapOvr>
    <a:masterClrMapping/>
  </p:clrMapOvr>
  <mc:AlternateContent xmlns:mc="http://schemas.openxmlformats.org/markup-compatibility/2006">
    <mc:Choice xmlns:p14="http://schemas.microsoft.com/office/powerpoint/2010/main" Requires="p14">
      <p:transition spd="slow" p14:dur="2000" advTm="9950"/>
    </mc:Choice>
    <mc:Fallback>
      <p:transition spd="slow" advTm="9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Data Cleanup and Data Pre Processing – Remove Outliers</a:t>
            </a:r>
            <a:endParaRPr lang="en-US" sz="2800" dirty="0"/>
          </a:p>
        </p:txBody>
      </p:sp>
      <p:pic>
        <p:nvPicPr>
          <p:cNvPr id="4" name="Picture 3"/>
          <p:cNvPicPr>
            <a:picLocks noChangeAspect="1"/>
          </p:cNvPicPr>
          <p:nvPr/>
        </p:nvPicPr>
        <p:blipFill>
          <a:blip r:embed="rId4"/>
          <a:stretch>
            <a:fillRect/>
          </a:stretch>
        </p:blipFill>
        <p:spPr>
          <a:xfrm>
            <a:off x="5695405" y="2412433"/>
            <a:ext cx="4886361" cy="4145280"/>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pic>
        <p:nvPicPr>
          <p:cNvPr id="7" name="Picture 6"/>
          <p:cNvPicPr>
            <a:picLocks noChangeAspect="1"/>
          </p:cNvPicPr>
          <p:nvPr/>
        </p:nvPicPr>
        <p:blipFill>
          <a:blip r:embed="rId6"/>
          <a:stretch>
            <a:fillRect/>
          </a:stretch>
        </p:blipFill>
        <p:spPr>
          <a:xfrm>
            <a:off x="296092" y="2423047"/>
            <a:ext cx="4807131" cy="4134666"/>
          </a:xfrm>
          <a:prstGeom prst="rect">
            <a:avLst/>
          </a:prstGeom>
        </p:spPr>
      </p:pic>
      <p:sp>
        <p:nvSpPr>
          <p:cNvPr id="8" name="TextBox 7"/>
          <p:cNvSpPr txBox="1"/>
          <p:nvPr/>
        </p:nvSpPr>
        <p:spPr>
          <a:xfrm>
            <a:off x="1942011" y="2873829"/>
            <a:ext cx="957943" cy="369332"/>
          </a:xfrm>
          <a:prstGeom prst="rect">
            <a:avLst/>
          </a:prstGeom>
          <a:noFill/>
        </p:spPr>
        <p:txBody>
          <a:bodyPr wrap="square" rtlCol="0">
            <a:spAutoFit/>
          </a:bodyPr>
          <a:lstStyle/>
          <a:p>
            <a:r>
              <a:rPr lang="en-US" dirty="0" smtClean="0">
                <a:solidFill>
                  <a:schemeClr val="bg1"/>
                </a:solidFill>
              </a:rPr>
              <a:t>Before</a:t>
            </a:r>
            <a:endParaRPr lang="en-US" dirty="0">
              <a:solidFill>
                <a:schemeClr val="bg1"/>
              </a:solidFill>
            </a:endParaRPr>
          </a:p>
        </p:txBody>
      </p:sp>
      <p:sp>
        <p:nvSpPr>
          <p:cNvPr id="9" name="TextBox 8"/>
          <p:cNvSpPr txBox="1"/>
          <p:nvPr/>
        </p:nvSpPr>
        <p:spPr>
          <a:xfrm>
            <a:off x="7087723" y="2873829"/>
            <a:ext cx="957943" cy="369332"/>
          </a:xfrm>
          <a:prstGeom prst="rect">
            <a:avLst/>
          </a:prstGeom>
          <a:noFill/>
        </p:spPr>
        <p:txBody>
          <a:bodyPr wrap="square" rtlCol="0">
            <a:spAutoFit/>
          </a:bodyPr>
          <a:lstStyle/>
          <a:p>
            <a:r>
              <a:rPr lang="en-US" dirty="0" smtClean="0">
                <a:solidFill>
                  <a:schemeClr val="bg1"/>
                </a:solidFill>
              </a:rPr>
              <a:t>After</a:t>
            </a:r>
            <a:endParaRPr lang="en-US" dirty="0">
              <a:solidFill>
                <a:schemeClr val="bg1"/>
              </a:solidFill>
            </a:endParaRPr>
          </a:p>
        </p:txBody>
      </p:sp>
      <p:sp>
        <p:nvSpPr>
          <p:cNvPr id="10" name="Content Placeholder 9"/>
          <p:cNvSpPr>
            <a:spLocks noGrp="1"/>
          </p:cNvSpPr>
          <p:nvPr>
            <p:ph idx="1"/>
          </p:nvPr>
        </p:nvSpPr>
        <p:spPr/>
        <p:txBody>
          <a:bodyPr/>
          <a:lstStyle/>
          <a:p>
            <a:endParaRPr lang="en-US" dirty="0"/>
          </a:p>
        </p:txBody>
      </p:sp>
    </p:spTree>
    <p:extLst>
      <p:ext uri="{BB962C8B-B14F-4D97-AF65-F5344CB8AC3E}">
        <p14:creationId xmlns:p14="http://schemas.microsoft.com/office/powerpoint/2010/main" val="1617169803"/>
      </p:ext>
    </p:extLst>
  </p:cSld>
  <p:clrMapOvr>
    <a:masterClrMapping/>
  </p:clrMapOvr>
  <mc:AlternateContent xmlns:mc="http://schemas.openxmlformats.org/markup-compatibility/2006">
    <mc:Choice xmlns:p14="http://schemas.microsoft.com/office/powerpoint/2010/main" Requires="p14">
      <p:transition spd="slow" p14:dur="2000" advTm="11117"/>
    </mc:Choice>
    <mc:Fallback>
      <p:transition spd="slow" advTm="11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Scaling</a:t>
            </a:r>
            <a:endParaRPr lang="en-US" dirty="0"/>
          </a:p>
        </p:txBody>
      </p:sp>
      <p:sp>
        <p:nvSpPr>
          <p:cNvPr id="3" name="Content Placeholder 2"/>
          <p:cNvSpPr>
            <a:spLocks noGrp="1"/>
          </p:cNvSpPr>
          <p:nvPr>
            <p:ph idx="1"/>
          </p:nvPr>
        </p:nvSpPr>
        <p:spPr>
          <a:xfrm>
            <a:off x="5234905" y="1996257"/>
            <a:ext cx="2611518" cy="423744"/>
          </a:xfrm>
        </p:spPr>
        <p:txBody>
          <a:bodyPr>
            <a:normAutofit/>
          </a:bodyPr>
          <a:lstStyle/>
          <a:p>
            <a:pPr marL="0" indent="0">
              <a:buNone/>
            </a:pPr>
            <a:r>
              <a:rPr lang="en-US" dirty="0" smtClean="0"/>
              <a:t>After</a:t>
            </a:r>
            <a:endParaRPr lang="en-US" dirty="0"/>
          </a:p>
        </p:txBody>
      </p:sp>
      <p:sp>
        <p:nvSpPr>
          <p:cNvPr id="5" name="Content Placeholder 2"/>
          <p:cNvSpPr txBox="1">
            <a:spLocks/>
          </p:cNvSpPr>
          <p:nvPr/>
        </p:nvSpPr>
        <p:spPr>
          <a:xfrm>
            <a:off x="1590368" y="1996256"/>
            <a:ext cx="2611518" cy="423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smtClean="0"/>
              <a:t>Before</a:t>
            </a:r>
            <a:endParaRPr lang="en-US" dirty="0"/>
          </a:p>
        </p:txBody>
      </p:sp>
      <p:pic>
        <p:nvPicPr>
          <p:cNvPr id="6" name="Picture 5"/>
          <p:cNvPicPr>
            <a:picLocks noChangeAspect="1"/>
          </p:cNvPicPr>
          <p:nvPr/>
        </p:nvPicPr>
        <p:blipFill>
          <a:blip r:embed="rId4"/>
          <a:stretch>
            <a:fillRect/>
          </a:stretch>
        </p:blipFill>
        <p:spPr>
          <a:xfrm>
            <a:off x="1049111" y="2420000"/>
            <a:ext cx="3152775" cy="3362325"/>
          </a:xfrm>
          <a:prstGeom prst="rect">
            <a:avLst/>
          </a:prstGeom>
        </p:spPr>
      </p:pic>
      <p:pic>
        <p:nvPicPr>
          <p:cNvPr id="7" name="Picture 6"/>
          <p:cNvPicPr>
            <a:picLocks noChangeAspect="1"/>
          </p:cNvPicPr>
          <p:nvPr/>
        </p:nvPicPr>
        <p:blipFill>
          <a:blip r:embed="rId5"/>
          <a:stretch>
            <a:fillRect/>
          </a:stretch>
        </p:blipFill>
        <p:spPr>
          <a:xfrm>
            <a:off x="4843019" y="2419999"/>
            <a:ext cx="2619375" cy="3362325"/>
          </a:xfrm>
          <a:prstGeom prst="rect">
            <a:avLst/>
          </a:prstGeom>
        </p:spPr>
      </p:pic>
      <p:sp>
        <p:nvSpPr>
          <p:cNvPr id="8" name="TextBox 7"/>
          <p:cNvSpPr txBox="1"/>
          <p:nvPr/>
        </p:nvSpPr>
        <p:spPr>
          <a:xfrm>
            <a:off x="680321" y="5906492"/>
            <a:ext cx="9848342" cy="738664"/>
          </a:xfrm>
          <a:prstGeom prst="rect">
            <a:avLst/>
          </a:prstGeom>
          <a:noFill/>
        </p:spPr>
        <p:txBody>
          <a:bodyPr wrap="square" rtlCol="0">
            <a:spAutoFit/>
          </a:bodyPr>
          <a:lstStyle/>
          <a:p>
            <a:r>
              <a:rPr lang="en-US" sz="1400" dirty="0"/>
              <a:t>Most of the Mileage values are in the hundreds, while the </a:t>
            </a:r>
            <a:r>
              <a:rPr lang="en-US" sz="1400" dirty="0" err="1"/>
              <a:t>engV</a:t>
            </a:r>
            <a:r>
              <a:rPr lang="en-US" sz="1400" dirty="0"/>
              <a:t> values are between 0 and 3.8. In order for our regression to treat these two features equally, we need to transform our data into a standard scale. Here I used the </a:t>
            </a:r>
            <a:r>
              <a:rPr lang="en-US" sz="1400" dirty="0" err="1"/>
              <a:t>StandardScaler</a:t>
            </a:r>
            <a:r>
              <a:rPr lang="en-US" sz="1400" dirty="0"/>
              <a:t> module from </a:t>
            </a:r>
            <a:r>
              <a:rPr lang="en-US" sz="1400" dirty="0" err="1"/>
              <a:t>sklearn</a:t>
            </a:r>
            <a:r>
              <a:rPr lang="en-US" sz="1400" dirty="0"/>
              <a:t> to do the standardization.</a:t>
            </a: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51602489"/>
      </p:ext>
    </p:extLst>
  </p:cSld>
  <p:clrMapOvr>
    <a:masterClrMapping/>
  </p:clrMapOvr>
  <mc:AlternateContent xmlns:mc="http://schemas.openxmlformats.org/markup-compatibility/2006">
    <mc:Choice xmlns:p14="http://schemas.microsoft.com/office/powerpoint/2010/main" Requires="p14">
      <p:transition spd="slow" p14:dur="2000" advTm="14561"/>
    </mc:Choice>
    <mc:Fallback>
      <p:transition spd="slow" advTm="14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Dummy Variables</a:t>
            </a:r>
          </a:p>
        </p:txBody>
      </p:sp>
      <p:pic>
        <p:nvPicPr>
          <p:cNvPr id="9" name="Picture 8"/>
          <p:cNvPicPr>
            <a:picLocks noChangeAspect="1"/>
          </p:cNvPicPr>
          <p:nvPr/>
        </p:nvPicPr>
        <p:blipFill>
          <a:blip r:embed="rId4"/>
          <a:stretch>
            <a:fillRect/>
          </a:stretch>
        </p:blipFill>
        <p:spPr>
          <a:xfrm>
            <a:off x="269966" y="2258169"/>
            <a:ext cx="10180320" cy="4029075"/>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10028332"/>
      </p:ext>
    </p:extLst>
  </p:cSld>
  <p:clrMapOvr>
    <a:masterClrMapping/>
  </p:clrMapOvr>
  <mc:AlternateContent xmlns:mc="http://schemas.openxmlformats.org/markup-compatibility/2006">
    <mc:Choice xmlns:p14="http://schemas.microsoft.com/office/powerpoint/2010/main" Requires="p14">
      <p:transition spd="slow" p14:dur="2000" advTm="6044"/>
    </mc:Choice>
    <mc:Fallback>
      <p:transition spd="slow" advTm="6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of Numeric data</a:t>
            </a:r>
            <a:endParaRPr lang="en-US" dirty="0"/>
          </a:p>
        </p:txBody>
      </p:sp>
      <p:pic>
        <p:nvPicPr>
          <p:cNvPr id="3" name="Picture 2"/>
          <p:cNvPicPr>
            <a:picLocks noChangeAspect="1"/>
          </p:cNvPicPr>
          <p:nvPr/>
        </p:nvPicPr>
        <p:blipFill>
          <a:blip r:embed="rId4"/>
          <a:stretch>
            <a:fillRect/>
          </a:stretch>
        </p:blipFill>
        <p:spPr>
          <a:xfrm>
            <a:off x="680321" y="2063931"/>
            <a:ext cx="9787382" cy="3989886"/>
          </a:xfrm>
          <a:prstGeom prst="rect">
            <a:avLst/>
          </a:prstGeom>
        </p:spPr>
      </p:pic>
      <p:sp>
        <p:nvSpPr>
          <p:cNvPr id="4" name="TextBox 3"/>
          <p:cNvSpPr txBox="1"/>
          <p:nvPr/>
        </p:nvSpPr>
        <p:spPr>
          <a:xfrm>
            <a:off x="680321" y="6261463"/>
            <a:ext cx="9717713" cy="369332"/>
          </a:xfrm>
          <a:prstGeom prst="rect">
            <a:avLst/>
          </a:prstGeom>
          <a:noFill/>
        </p:spPr>
        <p:txBody>
          <a:bodyPr wrap="square" rtlCol="0">
            <a:spAutoFit/>
          </a:bodyPr>
          <a:lstStyle/>
          <a:p>
            <a:r>
              <a:rPr lang="en-US" dirty="0" smtClean="0"/>
              <a:t>Data is normally distributed so ready for ML model preparation</a:t>
            </a:r>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64718794"/>
      </p:ext>
    </p:extLst>
  </p:cSld>
  <p:clrMapOvr>
    <a:masterClrMapping/>
  </p:clrMapOvr>
  <mc:AlternateContent xmlns:mc="http://schemas.openxmlformats.org/markup-compatibility/2006">
    <mc:Choice xmlns:p14="http://schemas.microsoft.com/office/powerpoint/2010/main" Requires="p14">
      <p:transition spd="slow" p14:dur="2000" advTm="8491"/>
    </mc:Choice>
    <mc:Fallback>
      <p:transition spd="slow" advTm="8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 Model</a:t>
            </a:r>
            <a:endParaRPr lang="en-US" dirty="0"/>
          </a:p>
        </p:txBody>
      </p:sp>
      <p:sp>
        <p:nvSpPr>
          <p:cNvPr id="3" name="Content Placeholder 2"/>
          <p:cNvSpPr>
            <a:spLocks noGrp="1"/>
          </p:cNvSpPr>
          <p:nvPr>
            <p:ph idx="1"/>
          </p:nvPr>
        </p:nvSpPr>
        <p:spPr>
          <a:xfrm>
            <a:off x="156754" y="3544389"/>
            <a:ext cx="5451566" cy="2856412"/>
          </a:xfrm>
        </p:spPr>
        <p:txBody>
          <a:bodyPr>
            <a:normAutofit/>
          </a:bodyPr>
          <a:lstStyle/>
          <a:p>
            <a:r>
              <a:rPr lang="en-US" dirty="0" smtClean="0"/>
              <a:t>We can see that R-square value is ~87%</a:t>
            </a:r>
          </a:p>
          <a:p>
            <a:r>
              <a:rPr lang="en-US" dirty="0" smtClean="0"/>
              <a:t>MAE value is low which is ~20%</a:t>
            </a:r>
          </a:p>
          <a:p>
            <a:r>
              <a:rPr lang="en-US" dirty="0" smtClean="0"/>
              <a:t>RMSE value is also low which is ~30%</a:t>
            </a:r>
          </a:p>
          <a:p>
            <a:r>
              <a:rPr lang="en-US" dirty="0" smtClean="0"/>
              <a:t>Linear regression model performed quite well on dataset and able to predict with accuracy of ~87%</a:t>
            </a:r>
            <a:endParaRPr lang="en-US" dirty="0"/>
          </a:p>
        </p:txBody>
      </p:sp>
      <p:pic>
        <p:nvPicPr>
          <p:cNvPr id="6" name="Picture 5"/>
          <p:cNvPicPr>
            <a:picLocks noChangeAspect="1"/>
          </p:cNvPicPr>
          <p:nvPr/>
        </p:nvPicPr>
        <p:blipFill>
          <a:blip r:embed="rId4"/>
          <a:stretch>
            <a:fillRect/>
          </a:stretch>
        </p:blipFill>
        <p:spPr>
          <a:xfrm>
            <a:off x="5731329" y="3235030"/>
            <a:ext cx="4762500" cy="3583984"/>
          </a:xfrm>
          <a:prstGeom prst="rect">
            <a:avLst/>
          </a:prstGeom>
        </p:spPr>
      </p:pic>
      <p:pic>
        <p:nvPicPr>
          <p:cNvPr id="7" name="Picture 6"/>
          <p:cNvPicPr>
            <a:picLocks noChangeAspect="1"/>
          </p:cNvPicPr>
          <p:nvPr/>
        </p:nvPicPr>
        <p:blipFill>
          <a:blip r:embed="rId5"/>
          <a:stretch>
            <a:fillRect/>
          </a:stretch>
        </p:blipFill>
        <p:spPr>
          <a:xfrm>
            <a:off x="0" y="1978616"/>
            <a:ext cx="10493829" cy="129540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98836262"/>
      </p:ext>
    </p:extLst>
  </p:cSld>
  <p:clrMapOvr>
    <a:masterClrMapping/>
  </p:clrMapOvr>
  <mc:AlternateContent xmlns:mc="http://schemas.openxmlformats.org/markup-compatibility/2006">
    <mc:Choice xmlns:p14="http://schemas.microsoft.com/office/powerpoint/2010/main" Requires="p14">
      <p:transition spd="slow" p14:dur="2000" advTm="28876"/>
    </mc:Choice>
    <mc:Fallback>
      <p:transition spd="slow" advTm="28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 Model</a:t>
            </a:r>
            <a:endParaRPr lang="en-US" dirty="0"/>
          </a:p>
        </p:txBody>
      </p:sp>
      <p:pic>
        <p:nvPicPr>
          <p:cNvPr id="4" name="Picture 3"/>
          <p:cNvPicPr>
            <a:picLocks noChangeAspect="1"/>
          </p:cNvPicPr>
          <p:nvPr/>
        </p:nvPicPr>
        <p:blipFill>
          <a:blip r:embed="rId4"/>
          <a:stretch>
            <a:fillRect/>
          </a:stretch>
        </p:blipFill>
        <p:spPr>
          <a:xfrm>
            <a:off x="680321" y="2409553"/>
            <a:ext cx="4638675" cy="3756115"/>
          </a:xfrm>
          <a:prstGeom prst="rect">
            <a:avLst/>
          </a:prstGeom>
        </p:spPr>
      </p:pic>
      <p:pic>
        <p:nvPicPr>
          <p:cNvPr id="8" name="Picture 7"/>
          <p:cNvPicPr>
            <a:picLocks noChangeAspect="1"/>
          </p:cNvPicPr>
          <p:nvPr/>
        </p:nvPicPr>
        <p:blipFill>
          <a:blip r:embed="rId5"/>
          <a:stretch>
            <a:fillRect/>
          </a:stretch>
        </p:blipFill>
        <p:spPr>
          <a:xfrm>
            <a:off x="5665032" y="2409553"/>
            <a:ext cx="4629150" cy="3741827"/>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92026314"/>
      </p:ext>
    </p:extLst>
  </p:cSld>
  <p:clrMapOvr>
    <a:masterClrMapping/>
  </p:clrMapOvr>
  <mc:AlternateContent xmlns:mc="http://schemas.openxmlformats.org/markup-compatibility/2006">
    <mc:Choice xmlns:p14="http://schemas.microsoft.com/office/powerpoint/2010/main" Requires="p14">
      <p:transition spd="slow" p14:dur="2000" advTm="7377"/>
    </mc:Choice>
    <mc:Fallback>
      <p:transition spd="slow" advTm="7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 Model</a:t>
            </a:r>
            <a:endParaRPr lang="en-US" dirty="0"/>
          </a:p>
        </p:txBody>
      </p:sp>
      <p:sp>
        <p:nvSpPr>
          <p:cNvPr id="3" name="Content Placeholder 2"/>
          <p:cNvSpPr>
            <a:spLocks noGrp="1"/>
          </p:cNvSpPr>
          <p:nvPr>
            <p:ph idx="1"/>
          </p:nvPr>
        </p:nvSpPr>
        <p:spPr>
          <a:xfrm>
            <a:off x="156753" y="3823819"/>
            <a:ext cx="10249989" cy="2646650"/>
          </a:xfrm>
        </p:spPr>
        <p:txBody>
          <a:bodyPr>
            <a:normAutofit/>
          </a:bodyPr>
          <a:lstStyle/>
          <a:p>
            <a:r>
              <a:rPr lang="en-US" dirty="0" smtClean="0"/>
              <a:t>Decision tree model doing better than Decision tress Search CV model on this dataset.</a:t>
            </a:r>
          </a:p>
          <a:p>
            <a:r>
              <a:rPr lang="en-US" dirty="0" smtClean="0"/>
              <a:t>We can see that R-square value &gt; ~85%</a:t>
            </a:r>
          </a:p>
          <a:p>
            <a:r>
              <a:rPr lang="en-US" dirty="0" smtClean="0"/>
              <a:t>MAE value is low which is &lt; ~11%</a:t>
            </a:r>
          </a:p>
          <a:p>
            <a:r>
              <a:rPr lang="en-US" dirty="0" smtClean="0"/>
              <a:t>RMSE value is also low which is ~18%</a:t>
            </a:r>
          </a:p>
          <a:p>
            <a:pPr marL="0" indent="0">
              <a:buNone/>
            </a:pPr>
            <a:endParaRPr lang="en-US" dirty="0"/>
          </a:p>
        </p:txBody>
      </p:sp>
      <p:pic>
        <p:nvPicPr>
          <p:cNvPr id="5" name="Picture 4"/>
          <p:cNvPicPr>
            <a:picLocks noChangeAspect="1"/>
          </p:cNvPicPr>
          <p:nvPr/>
        </p:nvPicPr>
        <p:blipFill>
          <a:blip r:embed="rId4"/>
          <a:stretch>
            <a:fillRect/>
          </a:stretch>
        </p:blipFill>
        <p:spPr>
          <a:xfrm>
            <a:off x="156753" y="2122305"/>
            <a:ext cx="10328367" cy="1413375"/>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55297909"/>
      </p:ext>
    </p:extLst>
  </p:cSld>
  <p:clrMapOvr>
    <a:masterClrMapping/>
  </p:clrMapOvr>
  <mc:AlternateContent xmlns:mc="http://schemas.openxmlformats.org/markup-compatibility/2006">
    <mc:Choice xmlns:p14="http://schemas.microsoft.com/office/powerpoint/2010/main" Requires="p14">
      <p:transition spd="slow" p14:dur="2000" advTm="16996"/>
    </mc:Choice>
    <mc:Fallback>
      <p:transition spd="slow" advTm="16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 Model</a:t>
            </a:r>
            <a:endParaRPr lang="en-US" dirty="0"/>
          </a:p>
        </p:txBody>
      </p:sp>
      <p:pic>
        <p:nvPicPr>
          <p:cNvPr id="3" name="Picture 2"/>
          <p:cNvPicPr>
            <a:picLocks noChangeAspect="1"/>
          </p:cNvPicPr>
          <p:nvPr/>
        </p:nvPicPr>
        <p:blipFill>
          <a:blip r:embed="rId4"/>
          <a:stretch>
            <a:fillRect/>
          </a:stretch>
        </p:blipFill>
        <p:spPr>
          <a:xfrm>
            <a:off x="600347" y="2442346"/>
            <a:ext cx="4686300" cy="3627528"/>
          </a:xfrm>
          <a:prstGeom prst="rect">
            <a:avLst/>
          </a:prstGeom>
        </p:spPr>
      </p:pic>
      <p:pic>
        <p:nvPicPr>
          <p:cNvPr id="4" name="Picture 3"/>
          <p:cNvPicPr>
            <a:picLocks noChangeAspect="1"/>
          </p:cNvPicPr>
          <p:nvPr/>
        </p:nvPicPr>
        <p:blipFill>
          <a:blip r:embed="rId5"/>
          <a:stretch>
            <a:fillRect/>
          </a:stretch>
        </p:blipFill>
        <p:spPr>
          <a:xfrm>
            <a:off x="5560257" y="2442346"/>
            <a:ext cx="4733925" cy="3627528"/>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35774466"/>
      </p:ext>
    </p:extLst>
  </p:cSld>
  <p:clrMapOvr>
    <a:masterClrMapping/>
  </p:clrMapOvr>
  <mc:AlternateContent xmlns:mc="http://schemas.openxmlformats.org/markup-compatibility/2006">
    <mc:Choice xmlns:p14="http://schemas.microsoft.com/office/powerpoint/2010/main" Requires="p14">
      <p:transition spd="slow" p14:dur="2000" advTm="2357"/>
    </mc:Choice>
    <mc:Fallback>
      <p:transition spd="slow" advTm="2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 Model</a:t>
            </a:r>
            <a:endParaRPr lang="en-US" dirty="0"/>
          </a:p>
        </p:txBody>
      </p:sp>
      <p:sp>
        <p:nvSpPr>
          <p:cNvPr id="3" name="Content Placeholder 2"/>
          <p:cNvSpPr>
            <a:spLocks noGrp="1"/>
          </p:cNvSpPr>
          <p:nvPr>
            <p:ph idx="1"/>
          </p:nvPr>
        </p:nvSpPr>
        <p:spPr>
          <a:xfrm>
            <a:off x="156753" y="3823819"/>
            <a:ext cx="10249989" cy="2646650"/>
          </a:xfrm>
        </p:spPr>
        <p:txBody>
          <a:bodyPr>
            <a:normAutofit/>
          </a:bodyPr>
          <a:lstStyle/>
          <a:p>
            <a:r>
              <a:rPr lang="en-US" dirty="0" smtClean="0"/>
              <a:t>Random forest model doing better than Random forest Search CV model on this dataset.</a:t>
            </a:r>
          </a:p>
          <a:p>
            <a:r>
              <a:rPr lang="en-US" dirty="0" smtClean="0"/>
              <a:t>We can see that R-square value &gt; ~81%</a:t>
            </a:r>
          </a:p>
          <a:p>
            <a:r>
              <a:rPr lang="en-US" dirty="0" smtClean="0"/>
              <a:t>MAE value is low which is &lt; ~9%</a:t>
            </a:r>
          </a:p>
          <a:p>
            <a:r>
              <a:rPr lang="en-US" dirty="0" smtClean="0"/>
              <a:t>RMSE value is also low which is ~14%</a:t>
            </a:r>
          </a:p>
          <a:p>
            <a:pPr marL="0" indent="0">
              <a:buNone/>
            </a:pPr>
            <a:endParaRPr lang="en-US" dirty="0"/>
          </a:p>
        </p:txBody>
      </p:sp>
      <p:pic>
        <p:nvPicPr>
          <p:cNvPr id="4" name="Picture 3"/>
          <p:cNvPicPr>
            <a:picLocks noChangeAspect="1"/>
          </p:cNvPicPr>
          <p:nvPr/>
        </p:nvPicPr>
        <p:blipFill>
          <a:blip r:embed="rId4"/>
          <a:stretch>
            <a:fillRect/>
          </a:stretch>
        </p:blipFill>
        <p:spPr>
          <a:xfrm>
            <a:off x="271326" y="2182314"/>
            <a:ext cx="10222503" cy="1318532"/>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87487823"/>
      </p:ext>
    </p:extLst>
  </p:cSld>
  <p:clrMapOvr>
    <a:masterClrMapping/>
  </p:clrMapOvr>
  <mc:AlternateContent xmlns:mc="http://schemas.openxmlformats.org/markup-compatibility/2006">
    <mc:Choice xmlns:p14="http://schemas.microsoft.com/office/powerpoint/2010/main" Requires="p14">
      <p:transition spd="slow" p14:dur="2000" advTm="12359"/>
    </mc:Choice>
    <mc:Fallback>
      <p:transition spd="slow" advTm="12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Problem Statement</a:t>
            </a:r>
            <a:endParaRPr lang="en-US" dirty="0"/>
          </a:p>
        </p:txBody>
      </p:sp>
      <p:sp>
        <p:nvSpPr>
          <p:cNvPr id="3" name="Content Placeholder 2"/>
          <p:cNvSpPr>
            <a:spLocks noGrp="1"/>
          </p:cNvSpPr>
          <p:nvPr>
            <p:ph idx="1"/>
          </p:nvPr>
        </p:nvSpPr>
        <p:spPr/>
        <p:txBody>
          <a:bodyPr/>
          <a:lstStyle/>
          <a:p>
            <a:r>
              <a:rPr lang="en-US" dirty="0"/>
              <a:t>The goal for this project is to build a Machine Learning models that could predict the price of a second-hand vehicle based on some of its specifications</a:t>
            </a:r>
            <a:r>
              <a:rPr lang="en-US" dirty="0" smtClean="0"/>
              <a:t>.</a:t>
            </a:r>
          </a:p>
          <a:p>
            <a:endParaRPr lang="en-US" dirty="0"/>
          </a:p>
          <a:p>
            <a:r>
              <a:rPr lang="en-US" dirty="0"/>
              <a:t>This model will then be evaluated on how well it predicts the actual prices.</a:t>
            </a:r>
          </a:p>
          <a:p>
            <a:endParaRPr lang="en-US" dirty="0" smtClean="0"/>
          </a:p>
          <a:p>
            <a:r>
              <a:rPr lang="en-US" dirty="0" smtClean="0"/>
              <a:t>This </a:t>
            </a:r>
            <a:r>
              <a:rPr lang="en-US" dirty="0"/>
              <a:t>will also help in identifying the variables that directly influence the prices.</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30858370"/>
      </p:ext>
    </p:extLst>
  </p:cSld>
  <p:clrMapOvr>
    <a:masterClrMapping/>
  </p:clrMapOvr>
  <mc:AlternateContent xmlns:mc="http://schemas.openxmlformats.org/markup-compatibility/2006">
    <mc:Choice xmlns:p14="http://schemas.microsoft.com/office/powerpoint/2010/main" Requires="p14">
      <p:transition spd="slow" p14:dur="2000" advTm="8660"/>
    </mc:Choice>
    <mc:Fallback>
      <p:transition spd="slow" advTm="8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156753" y="2151017"/>
            <a:ext cx="11556276" cy="4319452"/>
          </a:xfrm>
        </p:spPr>
        <p:txBody>
          <a:bodyPr>
            <a:noAutofit/>
          </a:bodyPr>
          <a:lstStyle/>
          <a:p>
            <a:pPr marL="0" indent="0">
              <a:buNone/>
            </a:pPr>
            <a:r>
              <a:rPr lang="en-US" sz="2000" dirty="0"/>
              <a:t>Since we're doing a multiple regressions, it makes much more sense to look at the Adjusted R-squared instead of the R-squared. In addition to the R-squared, the Adjusted R-squared values, and the Mean Absolute Error, I will also include the Root Mean Squared Error (RMSE) to help us evaluate our model. We'd want both the MAE and the RMSE to be as low as possible. So far, our numbers our telling us that we have a relatively good </a:t>
            </a:r>
            <a:r>
              <a:rPr lang="en-US" sz="2000" dirty="0" smtClean="0"/>
              <a:t>models. </a:t>
            </a:r>
            <a:r>
              <a:rPr lang="en-US" sz="2000" dirty="0"/>
              <a:t>We trained these models with our train dataset and tested each models with our test dataset.</a:t>
            </a:r>
          </a:p>
          <a:p>
            <a:pPr marL="0" indent="0">
              <a:buNone/>
            </a:pPr>
            <a:endParaRPr lang="en-US" sz="2000" dirty="0" smtClean="0"/>
          </a:p>
          <a:p>
            <a:pPr marL="0" indent="0">
              <a:buNone/>
            </a:pPr>
            <a:r>
              <a:rPr lang="en-US" sz="2000" dirty="0" smtClean="0"/>
              <a:t>Our </a:t>
            </a:r>
            <a:r>
              <a:rPr lang="en-US" sz="2000" dirty="0"/>
              <a:t>model performed </a:t>
            </a:r>
            <a:r>
              <a:rPr lang="en-US" sz="2000" dirty="0" smtClean="0"/>
              <a:t>similarly </a:t>
            </a:r>
            <a:r>
              <a:rPr lang="en-US" sz="2000" dirty="0"/>
              <a:t>on test data as it did with the training data. There doesn't seem to be a major drop in performance based on the metrics we calculated (R-squared, Adj. R-squared, MAE, and RMSE).</a:t>
            </a:r>
          </a:p>
          <a:p>
            <a:pPr marL="0" indent="0">
              <a:buNone/>
            </a:pPr>
            <a:endParaRPr lang="en-US" sz="2000" dirty="0" smtClean="0"/>
          </a:p>
          <a:p>
            <a:pPr marL="0" indent="0">
              <a:buNone/>
            </a:pPr>
            <a:r>
              <a:rPr lang="en-US" sz="2000" b="1" i="1" dirty="0" smtClean="0"/>
              <a:t>To </a:t>
            </a:r>
            <a:r>
              <a:rPr lang="en-US" sz="2000" b="1" i="1" dirty="0"/>
              <a:t>sum up, we have developed a total of 5 models under Linear Regression, Decision Tree and Random Forest</a:t>
            </a:r>
            <a:r>
              <a:rPr lang="en-US" sz="2000" b="1" i="1" dirty="0" smtClean="0"/>
              <a:t>. And Random </a:t>
            </a:r>
            <a:r>
              <a:rPr lang="en-US" sz="2000" b="1" i="1" dirty="0"/>
              <a:t>Forest </a:t>
            </a:r>
            <a:r>
              <a:rPr lang="en-US" sz="2000" b="1" i="1" dirty="0" smtClean="0"/>
              <a:t>models performed better </a:t>
            </a:r>
            <a:r>
              <a:rPr lang="en-US" sz="2000" b="1" i="1" smtClean="0"/>
              <a:t>than other 4 models.</a:t>
            </a:r>
            <a:endParaRPr lang="en-US" sz="2000" b="1" i="1" dirty="0"/>
          </a:p>
          <a:p>
            <a:pPr marL="0" indent="0">
              <a:buNone/>
            </a:pPr>
            <a:endParaRPr lang="en-US" sz="20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82938842"/>
      </p:ext>
    </p:extLst>
  </p:cSld>
  <p:clrMapOvr>
    <a:masterClrMapping/>
  </p:clrMapOvr>
  <mc:AlternateContent xmlns:mc="http://schemas.openxmlformats.org/markup-compatibility/2006">
    <mc:Choice xmlns:p14="http://schemas.microsoft.com/office/powerpoint/2010/main" Requires="p14">
      <p:transition spd="slow" p14:dur="2000" advTm="18964"/>
    </mc:Choice>
    <mc:Fallback>
      <p:transition spd="slow" advTm="18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386384218"/>
      </p:ext>
    </p:extLst>
  </p:cSld>
  <p:clrMapOvr>
    <a:masterClrMapping/>
  </p:clrMapOvr>
  <mc:AlternateContent xmlns:mc="http://schemas.openxmlformats.org/markup-compatibility/2006" xmlns:p14="http://schemas.microsoft.com/office/powerpoint/2010/main">
    <mc:Choice Requires="p14">
      <p:transition spd="slow" p14:dur="2000" advTm="20518"/>
    </mc:Choice>
    <mc:Fallback xmlns="">
      <p:transition spd="slow" advTm="20518"/>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 &amp; Observations</a:t>
            </a:r>
            <a:endParaRPr lang="en-US" dirty="0"/>
          </a:p>
        </p:txBody>
      </p:sp>
      <p:sp>
        <p:nvSpPr>
          <p:cNvPr id="3" name="Content Placeholder 2"/>
          <p:cNvSpPr>
            <a:spLocks noGrp="1"/>
          </p:cNvSpPr>
          <p:nvPr>
            <p:ph idx="1"/>
          </p:nvPr>
        </p:nvSpPr>
        <p:spPr>
          <a:xfrm>
            <a:off x="680321" y="2185850"/>
            <a:ext cx="10536319" cy="4127864"/>
          </a:xfrm>
        </p:spPr>
        <p:txBody>
          <a:bodyPr>
            <a:noAutofit/>
          </a:bodyPr>
          <a:lstStyle/>
          <a:p>
            <a:r>
              <a:rPr lang="en-US" sz="1800" dirty="0"/>
              <a:t>The year in which the car was sold were range from 1953 to 2016.</a:t>
            </a:r>
          </a:p>
          <a:p>
            <a:r>
              <a:rPr lang="en-US" sz="1800" dirty="0" smtClean="0"/>
              <a:t>The data set contains 87 distinct car values.</a:t>
            </a:r>
          </a:p>
          <a:p>
            <a:r>
              <a:rPr lang="en-US" sz="1800" dirty="0" smtClean="0"/>
              <a:t>There are 267 rows with the price as zero.</a:t>
            </a:r>
          </a:p>
          <a:p>
            <a:r>
              <a:rPr lang="en-US" sz="1800" dirty="0" smtClean="0"/>
              <a:t>There were some cars sold with mileage of zero indicating that the dealership sells new vehicles along with old ones. Also the outliers &gt;900 are only 5 in number also there are other value surrounding it which inclines us more to think that these could not be outliers.</a:t>
            </a:r>
          </a:p>
          <a:p>
            <a:r>
              <a:rPr lang="en-US" sz="1800" dirty="0" smtClean="0"/>
              <a:t>There are 434 null values in this </a:t>
            </a:r>
            <a:r>
              <a:rPr lang="en-US" sz="1800" dirty="0" err="1" smtClean="0"/>
              <a:t>engV</a:t>
            </a:r>
            <a:r>
              <a:rPr lang="en-US" sz="1800" dirty="0" smtClean="0"/>
              <a:t> which could be replaced with the median of the data.</a:t>
            </a:r>
          </a:p>
          <a:p>
            <a:r>
              <a:rPr lang="en-US" sz="1800" dirty="0" smtClean="0"/>
              <a:t>The fuel type consumed by the engine have only 4 distinct values petrol, gas, diesel and other.</a:t>
            </a:r>
          </a:p>
          <a:p>
            <a:r>
              <a:rPr lang="en-US" sz="1800" dirty="0" smtClean="0"/>
              <a:t>The model name has very high cardinality (888 unique values).</a:t>
            </a:r>
          </a:p>
          <a:p>
            <a:r>
              <a:rPr lang="en-US" sz="1800" dirty="0" smtClean="0"/>
              <a:t>Only 4 possible values for drive type of the vehicle. There are 511 missing values and could be replaced with the mode of the data as this is categorical data.</a:t>
            </a:r>
            <a:endParaRPr lang="en-US" sz="18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13964942"/>
      </p:ext>
    </p:extLst>
  </p:cSld>
  <p:clrMapOvr>
    <a:masterClrMapping/>
  </p:clrMapOvr>
  <mc:AlternateContent xmlns:mc="http://schemas.openxmlformats.org/markup-compatibility/2006">
    <mc:Choice xmlns:p14="http://schemas.microsoft.com/office/powerpoint/2010/main" Requires="p14">
      <p:transition spd="slow" p14:dur="2000" advTm="24137"/>
    </mc:Choice>
    <mc:Fallback>
      <p:transition spd="slow" advTm="24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Sales </a:t>
            </a:r>
            <a:r>
              <a:rPr lang="en-US" dirty="0" smtClean="0"/>
              <a:t>Distribution - Engine Type &amp; Body Type</a:t>
            </a:r>
            <a:endParaRPr lang="en-US" dirty="0"/>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98654" y="2153920"/>
            <a:ext cx="3649021" cy="3341189"/>
          </a:xfrm>
        </p:spPr>
      </p:pic>
      <p:sp>
        <p:nvSpPr>
          <p:cNvPr id="6" name="TextBox 5"/>
          <p:cNvSpPr txBox="1"/>
          <p:nvPr/>
        </p:nvSpPr>
        <p:spPr>
          <a:xfrm>
            <a:off x="783770" y="5495109"/>
            <a:ext cx="10197739" cy="892552"/>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This</a:t>
            </a:r>
            <a:r>
              <a:rPr lang="en-US" sz="1600" dirty="0"/>
              <a:t> shows Petrol is the most preferred </a:t>
            </a:r>
            <a:r>
              <a:rPr lang="en-US" sz="1600" dirty="0" smtClean="0"/>
              <a:t>car.</a:t>
            </a:r>
            <a:endParaRPr lang="en-US" sz="1600" dirty="0"/>
          </a:p>
          <a:p>
            <a:pPr marL="285750" indent="-285750">
              <a:buFont typeface="Arial" panose="020B0604020202020204" pitchFamily="34" charset="0"/>
              <a:buChar char="•"/>
            </a:pPr>
            <a:r>
              <a:rPr lang="en-US" sz="1600" dirty="0" smtClean="0"/>
              <a:t>Sedan(38.2</a:t>
            </a:r>
            <a:r>
              <a:rPr lang="en-US" sz="1600" dirty="0"/>
              <a:t>%) is the highest sold body type followed by crossover(21.6%) and hatch(13.3%)</a:t>
            </a:r>
          </a:p>
          <a:p>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3783" y="2255521"/>
            <a:ext cx="3648891" cy="3239588"/>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02261132"/>
      </p:ext>
    </p:extLst>
  </p:cSld>
  <p:clrMapOvr>
    <a:masterClrMapping/>
  </p:clrMapOvr>
  <mc:AlternateContent xmlns:mc="http://schemas.openxmlformats.org/markup-compatibility/2006">
    <mc:Choice xmlns:p14="http://schemas.microsoft.com/office/powerpoint/2010/main" Requires="p14">
      <p:transition spd="slow" p14:dur="2000" advTm="9083"/>
    </mc:Choice>
    <mc:Fallback>
      <p:transition spd="slow" advTm="9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Price</a:t>
            </a:r>
            <a:r>
              <a:rPr lang="en-US" dirty="0"/>
              <a:t> </a:t>
            </a:r>
            <a:r>
              <a:rPr lang="en-US" dirty="0" smtClean="0"/>
              <a:t>distribution over the years</a:t>
            </a:r>
            <a:r>
              <a:rPr lang="en-US" dirty="0"/>
              <a:t> </a:t>
            </a:r>
          </a:p>
        </p:txBody>
      </p:sp>
      <p:sp>
        <p:nvSpPr>
          <p:cNvPr id="6" name="TextBox 5"/>
          <p:cNvSpPr txBox="1"/>
          <p:nvPr/>
        </p:nvSpPr>
        <p:spPr>
          <a:xfrm>
            <a:off x="957941" y="5752570"/>
            <a:ext cx="10241282"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 max number of cars sold by the total value was in 2016 </a:t>
            </a:r>
            <a:endParaRPr lang="en-US" dirty="0"/>
          </a:p>
        </p:txBody>
      </p:sp>
      <p:pic>
        <p:nvPicPr>
          <p:cNvPr id="10" name="Picture 9"/>
          <p:cNvPicPr>
            <a:picLocks noChangeAspect="1"/>
          </p:cNvPicPr>
          <p:nvPr/>
        </p:nvPicPr>
        <p:blipFill>
          <a:blip r:embed="rId4"/>
          <a:stretch>
            <a:fillRect/>
          </a:stretch>
        </p:blipFill>
        <p:spPr>
          <a:xfrm>
            <a:off x="2142309" y="2081735"/>
            <a:ext cx="6531428" cy="3618582"/>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33500915"/>
      </p:ext>
    </p:extLst>
  </p:cSld>
  <p:clrMapOvr>
    <a:masterClrMapping/>
  </p:clrMapOvr>
  <mc:AlternateContent xmlns:mc="http://schemas.openxmlformats.org/markup-compatibility/2006">
    <mc:Choice xmlns:p14="http://schemas.microsoft.com/office/powerpoint/2010/main" Requires="p14">
      <p:transition spd="slow" p14:dur="2000" advTm="16943"/>
    </mc:Choice>
    <mc:Fallback>
      <p:transition spd="slow" advTm="16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Price distribution by the years w.r.t. </a:t>
            </a:r>
            <a:r>
              <a:rPr lang="en-US" dirty="0" err="1" smtClean="0"/>
              <a:t>engType</a:t>
            </a:r>
            <a:endParaRPr lang="en-US" dirty="0"/>
          </a:p>
        </p:txBody>
      </p:sp>
      <p:sp>
        <p:nvSpPr>
          <p:cNvPr id="6" name="Content Placeholder 5"/>
          <p:cNvSpPr>
            <a:spLocks noGrp="1"/>
          </p:cNvSpPr>
          <p:nvPr>
            <p:ph idx="1"/>
          </p:nvPr>
        </p:nvSpPr>
        <p:spPr>
          <a:xfrm>
            <a:off x="478972" y="5669280"/>
            <a:ext cx="11025052" cy="1027611"/>
          </a:xfrm>
        </p:spPr>
        <p:txBody>
          <a:bodyPr>
            <a:normAutofit/>
          </a:bodyPr>
          <a:lstStyle/>
          <a:p>
            <a:r>
              <a:rPr lang="en-US" sz="1300" dirty="0" smtClean="0"/>
              <a:t>As</a:t>
            </a:r>
            <a:r>
              <a:rPr lang="en-US" sz="1300" dirty="0"/>
              <a:t> the years </a:t>
            </a:r>
            <a:r>
              <a:rPr lang="en-US" sz="1300" dirty="0" smtClean="0"/>
              <a:t>increase,</a:t>
            </a:r>
            <a:r>
              <a:rPr lang="en-US" sz="1300" dirty="0"/>
              <a:t> there is significant increase in prices of cars models having engine </a:t>
            </a:r>
            <a:r>
              <a:rPr lang="en-US" sz="1300" dirty="0" smtClean="0"/>
              <a:t>type</a:t>
            </a:r>
            <a:r>
              <a:rPr lang="en-US" sz="1300" dirty="0"/>
              <a:t> = "Petrol" as compared to "Gas" and "Diesel".</a:t>
            </a:r>
          </a:p>
          <a:p>
            <a:r>
              <a:rPr lang="en-US" sz="1300" dirty="0" smtClean="0"/>
              <a:t>All</a:t>
            </a:r>
            <a:r>
              <a:rPr lang="en-US" sz="1300" dirty="0"/>
              <a:t> the cars with production year 2010 or later sold in price more than 50000.</a:t>
            </a:r>
          </a:p>
          <a:p>
            <a:r>
              <a:rPr lang="en-US" sz="1300" dirty="0" smtClean="0"/>
              <a:t>All</a:t>
            </a:r>
            <a:r>
              <a:rPr lang="en-US" sz="1300" dirty="0"/>
              <a:t> the cars with production year before 2010 sold in price 50000 or lower.</a:t>
            </a:r>
          </a:p>
          <a:p>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354" y="2097095"/>
            <a:ext cx="9692640" cy="3493808"/>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40924117"/>
      </p:ext>
    </p:extLst>
  </p:cSld>
  <p:clrMapOvr>
    <a:masterClrMapping/>
  </p:clrMapOvr>
  <mc:AlternateContent xmlns:mc="http://schemas.openxmlformats.org/markup-compatibility/2006">
    <mc:Choice xmlns:p14="http://schemas.microsoft.com/office/powerpoint/2010/main" Requires="p14">
      <p:transition spd="slow" p14:dur="2000" advTm="20650"/>
    </mc:Choice>
    <mc:Fallback>
      <p:transition spd="slow" advTm="20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Price distribution by the years w.r.t. mileage</a:t>
            </a:r>
            <a:endParaRPr lang="en-US" dirty="0"/>
          </a:p>
        </p:txBody>
      </p:sp>
      <p:sp>
        <p:nvSpPr>
          <p:cNvPr id="6" name="Content Placeholder 5"/>
          <p:cNvSpPr>
            <a:spLocks noGrp="1"/>
          </p:cNvSpPr>
          <p:nvPr>
            <p:ph idx="1"/>
          </p:nvPr>
        </p:nvSpPr>
        <p:spPr>
          <a:xfrm>
            <a:off x="478972" y="5582194"/>
            <a:ext cx="11025052" cy="984069"/>
          </a:xfrm>
        </p:spPr>
        <p:txBody>
          <a:bodyPr>
            <a:normAutofit fontScale="85000" lnSpcReduction="20000"/>
          </a:bodyPr>
          <a:lstStyle/>
          <a:p>
            <a:r>
              <a:rPr lang="en-US" dirty="0" smtClean="0"/>
              <a:t>The</a:t>
            </a:r>
            <a:r>
              <a:rPr lang="en-US" dirty="0"/>
              <a:t> above graph shows line plot/relation between mileage and price. We can't comment on the price increase/decrease over the mileage but this shows, price changing accordingly based on mileage value. So price is varying based on mileage too and this should be consider as a factor for the calculation.</a:t>
            </a:r>
          </a:p>
          <a:p>
            <a:endParaRPr lang="en-US" dirty="0"/>
          </a:p>
        </p:txBody>
      </p:sp>
      <p:pic>
        <p:nvPicPr>
          <p:cNvPr id="3" name="Picture 2"/>
          <p:cNvPicPr>
            <a:picLocks noChangeAspect="1"/>
          </p:cNvPicPr>
          <p:nvPr/>
        </p:nvPicPr>
        <p:blipFill>
          <a:blip r:embed="rId4"/>
          <a:stretch>
            <a:fillRect/>
          </a:stretch>
        </p:blipFill>
        <p:spPr>
          <a:xfrm>
            <a:off x="1924593" y="2084167"/>
            <a:ext cx="7602583" cy="3248025"/>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10502048"/>
      </p:ext>
    </p:extLst>
  </p:cSld>
  <p:clrMapOvr>
    <a:masterClrMapping/>
  </p:clrMapOvr>
  <mc:AlternateContent xmlns:mc="http://schemas.openxmlformats.org/markup-compatibility/2006">
    <mc:Choice xmlns:p14="http://schemas.microsoft.com/office/powerpoint/2010/main" Requires="p14">
      <p:transition spd="slow" p14:dur="2000" advTm="12307"/>
    </mc:Choice>
    <mc:Fallback>
      <p:transition spd="slow" advTm="12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smtClean="0"/>
              <a:t>Heatmap</a:t>
            </a:r>
            <a:r>
              <a:rPr lang="en-US" sz="3200" dirty="0" smtClean="0"/>
              <a:t> – Correlation among different features</a:t>
            </a:r>
            <a:endParaRPr lang="en-US" sz="3200" dirty="0"/>
          </a:p>
        </p:txBody>
      </p:sp>
      <p:sp>
        <p:nvSpPr>
          <p:cNvPr id="6" name="Content Placeholder 5"/>
          <p:cNvSpPr>
            <a:spLocks noGrp="1"/>
          </p:cNvSpPr>
          <p:nvPr>
            <p:ph idx="1"/>
          </p:nvPr>
        </p:nvSpPr>
        <p:spPr>
          <a:xfrm>
            <a:off x="478972" y="6096312"/>
            <a:ext cx="11025052" cy="639762"/>
          </a:xfrm>
        </p:spPr>
        <p:txBody>
          <a:bodyPr>
            <a:normAutofit fontScale="77500" lnSpcReduction="20000"/>
          </a:bodyPr>
          <a:lstStyle/>
          <a:p>
            <a:r>
              <a:rPr lang="en-US" dirty="0"/>
              <a:t>Production year has negative correlation with mileage and engine volume.</a:t>
            </a:r>
          </a:p>
          <a:p>
            <a:r>
              <a:rPr lang="en-US" dirty="0" err="1" smtClean="0"/>
              <a:t>Engv</a:t>
            </a:r>
            <a:r>
              <a:rPr lang="en-US" dirty="0" smtClean="0"/>
              <a:t> and Mileage does not have weak correlation with price.</a:t>
            </a:r>
            <a:endParaRPr lang="en-US" dirty="0"/>
          </a:p>
        </p:txBody>
      </p:sp>
      <p:pic>
        <p:nvPicPr>
          <p:cNvPr id="5" name="Picture 4"/>
          <p:cNvPicPr>
            <a:picLocks noChangeAspect="1"/>
          </p:cNvPicPr>
          <p:nvPr/>
        </p:nvPicPr>
        <p:blipFill>
          <a:blip r:embed="rId4"/>
          <a:stretch>
            <a:fillRect/>
          </a:stretch>
        </p:blipFill>
        <p:spPr>
          <a:xfrm>
            <a:off x="1889761" y="2055223"/>
            <a:ext cx="7324180" cy="3779520"/>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08424206"/>
      </p:ext>
    </p:extLst>
  </p:cSld>
  <p:clrMapOvr>
    <a:masterClrMapping/>
  </p:clrMapOvr>
  <mc:AlternateContent xmlns:mc="http://schemas.openxmlformats.org/markup-compatibility/2006">
    <mc:Choice xmlns:p14="http://schemas.microsoft.com/office/powerpoint/2010/main" Requires="p14">
      <p:transition spd="slow" p14:dur="2000" advTm="16533"/>
    </mc:Choice>
    <mc:Fallback>
      <p:transition spd="slow" advTm="16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EDA Conclusion</a:t>
            </a:r>
            <a:endParaRPr lang="en-US" dirty="0"/>
          </a:p>
        </p:txBody>
      </p:sp>
      <p:sp>
        <p:nvSpPr>
          <p:cNvPr id="3" name="Content Placeholder 2"/>
          <p:cNvSpPr>
            <a:spLocks noGrp="1"/>
          </p:cNvSpPr>
          <p:nvPr>
            <p:ph idx="1"/>
          </p:nvPr>
        </p:nvSpPr>
        <p:spPr>
          <a:xfrm>
            <a:off x="470263" y="2011680"/>
            <a:ext cx="11347268" cy="4606833"/>
          </a:xfrm>
        </p:spPr>
        <p:txBody>
          <a:bodyPr>
            <a:noAutofit/>
          </a:bodyPr>
          <a:lstStyle/>
          <a:p>
            <a:r>
              <a:rPr lang="en-US" sz="2200" dirty="0"/>
              <a:t>We have observed that lower price segment car has higher mileage and higher price segment car has lower mileage.</a:t>
            </a:r>
          </a:p>
          <a:p>
            <a:r>
              <a:rPr lang="en-US" sz="2200" dirty="0" smtClean="0"/>
              <a:t>Price </a:t>
            </a:r>
            <a:r>
              <a:rPr lang="en-US" sz="2200" dirty="0"/>
              <a:t>and mileage have </a:t>
            </a:r>
            <a:r>
              <a:rPr lang="en-US" sz="2200" dirty="0" smtClean="0"/>
              <a:t>strongly </a:t>
            </a:r>
            <a:r>
              <a:rPr lang="en-US" sz="2200" dirty="0"/>
              <a:t>negative correlation in sold car dataset</a:t>
            </a:r>
          </a:p>
          <a:p>
            <a:r>
              <a:rPr lang="en-US" sz="2200" dirty="0"/>
              <a:t>There is significant increase in prices of cars models having engine type "Petrol" as compared to "Gas" and "Diesel".</a:t>
            </a:r>
          </a:p>
          <a:p>
            <a:r>
              <a:rPr lang="en-US" dirty="0"/>
              <a:t>All the cars with production year 2010 or later sold in price more than 50000.</a:t>
            </a:r>
          </a:p>
          <a:p>
            <a:r>
              <a:rPr lang="en-US" sz="2200" dirty="0" smtClean="0"/>
              <a:t>As </a:t>
            </a:r>
            <a:r>
              <a:rPr lang="en-US" sz="2200" dirty="0"/>
              <a:t>the years </a:t>
            </a:r>
            <a:r>
              <a:rPr lang="en-US" sz="2200" dirty="0" smtClean="0"/>
              <a:t>increase, </a:t>
            </a:r>
            <a:r>
              <a:rPr lang="en-US" sz="2200" dirty="0"/>
              <a:t>in </a:t>
            </a:r>
            <a:r>
              <a:rPr lang="en-US" sz="2200" dirty="0" smtClean="0"/>
              <a:t>general </a:t>
            </a:r>
            <a:r>
              <a:rPr lang="en-US" sz="2200" dirty="0"/>
              <a:t>there has been an increase in price in recent years.</a:t>
            </a:r>
          </a:p>
          <a:p>
            <a:r>
              <a:rPr lang="en-US" sz="2200" dirty="0"/>
              <a:t>Petrol powered cars are sold the maximum.</a:t>
            </a:r>
          </a:p>
          <a:p>
            <a:r>
              <a:rPr lang="en-US" sz="2200" dirty="0"/>
              <a:t>Production year has negative correlation with mileage and engine volume.</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21735565"/>
      </p:ext>
    </p:extLst>
  </p:cSld>
  <p:clrMapOvr>
    <a:masterClrMapping/>
  </p:clrMapOvr>
  <mc:AlternateContent xmlns:mc="http://schemas.openxmlformats.org/markup-compatibility/2006">
    <mc:Choice xmlns:p14="http://schemas.microsoft.com/office/powerpoint/2010/main" Requires="p14">
      <p:transition spd="slow" p14:dur="2000" advTm="36376"/>
    </mc:Choice>
    <mc:Fallback>
      <p:transition spd="slow" advTm="36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232</TotalTime>
  <Words>1131</Words>
  <Application>Microsoft Office PowerPoint</Application>
  <PresentationFormat>Widescreen</PresentationFormat>
  <Paragraphs>77</Paragraphs>
  <Slides>21</Slides>
  <Notes>0</Notes>
  <HiddenSlides>0</HiddenSlides>
  <MMClips>20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Trebuchet MS</vt:lpstr>
      <vt:lpstr>Berlin</vt:lpstr>
      <vt:lpstr>Analysis Used Cars Dataset Using ML Models</vt:lpstr>
      <vt:lpstr>Problem Statement</vt:lpstr>
      <vt:lpstr>Data Analysis &amp; Observations</vt:lpstr>
      <vt:lpstr>Sales Distribution - Engine Type &amp; Body Type</vt:lpstr>
      <vt:lpstr>Price distribution over the years </vt:lpstr>
      <vt:lpstr>Price distribution by the years w.r.t. engType</vt:lpstr>
      <vt:lpstr>Price distribution by the years w.r.t. mileage</vt:lpstr>
      <vt:lpstr>Heatmap – Correlation among different features</vt:lpstr>
      <vt:lpstr>EDA Conclusion</vt:lpstr>
      <vt:lpstr>Data Cleanup and Data Pre Processing</vt:lpstr>
      <vt:lpstr>Data Cleanup and Data Pre Processing – Remove Outliers</vt:lpstr>
      <vt:lpstr>Feature Scaling</vt:lpstr>
      <vt:lpstr>Generating Dummy Variables</vt:lpstr>
      <vt:lpstr>Distribution of Numeric data</vt:lpstr>
      <vt:lpstr>Linear Regression Model</vt:lpstr>
      <vt:lpstr>Decision Tree Model</vt:lpstr>
      <vt:lpstr>Decision Tree Model</vt:lpstr>
      <vt:lpstr>Random Forest Model</vt:lpstr>
      <vt:lpstr>Random Forest Model</vt:lpstr>
      <vt:lpstr>Conclusion</vt:lpstr>
      <vt:lpstr>Thank You!</vt:lpstr>
    </vt:vector>
  </TitlesOfParts>
  <Company>Paymentus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on Used Cars</dc:title>
  <dc:creator>Ambrish Choudhary</dc:creator>
  <cp:lastModifiedBy>Ambrish Choudhary</cp:lastModifiedBy>
  <cp:revision>54</cp:revision>
  <dcterms:created xsi:type="dcterms:W3CDTF">2020-11-16T18:04:14Z</dcterms:created>
  <dcterms:modified xsi:type="dcterms:W3CDTF">2021-01-26T17:50:58Z</dcterms:modified>
</cp:coreProperties>
</file>